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67" r:id="rId3"/>
    <p:sldId id="310" r:id="rId4"/>
    <p:sldId id="311" r:id="rId5"/>
    <p:sldId id="313" r:id="rId6"/>
    <p:sldId id="257" r:id="rId7"/>
    <p:sldId id="279" r:id="rId8"/>
    <p:sldId id="264" r:id="rId9"/>
    <p:sldId id="261" r:id="rId10"/>
    <p:sldId id="258" r:id="rId11"/>
    <p:sldId id="262" r:id="rId12"/>
    <p:sldId id="269" r:id="rId13"/>
    <p:sldId id="274" r:id="rId14"/>
    <p:sldId id="300" r:id="rId15"/>
    <p:sldId id="297" r:id="rId16"/>
    <p:sldId id="298" r:id="rId17"/>
    <p:sldId id="299" r:id="rId18"/>
    <p:sldId id="301" r:id="rId19"/>
    <p:sldId id="302" r:id="rId20"/>
    <p:sldId id="271" r:id="rId21"/>
    <p:sldId id="304" r:id="rId22"/>
    <p:sldId id="318" r:id="rId23"/>
    <p:sldId id="317" r:id="rId24"/>
    <p:sldId id="316" r:id="rId25"/>
    <p:sldId id="315" r:id="rId26"/>
    <p:sldId id="314" r:id="rId27"/>
    <p:sldId id="308" r:id="rId28"/>
    <p:sldId id="260" r:id="rId29"/>
    <p:sldId id="263" r:id="rId30"/>
    <p:sldId id="259" r:id="rId31"/>
    <p:sldId id="26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70"/>
    <p:restoredTop sz="75463"/>
  </p:normalViewPr>
  <p:slideViewPr>
    <p:cSldViewPr snapToGrid="0">
      <p:cViewPr varScale="1">
        <p:scale>
          <a:sx n="113" d="100"/>
          <a:sy n="113" d="100"/>
        </p:scale>
        <p:origin x="184" y="1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389E46-7CCF-28CC-5BCC-8AF69D4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AFE38F9-C288-9826-A1B1-286EE90E2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CF18E11-C481-0166-A2D7-0B41AE3D7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70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6C409C3-ECD7-A9AA-A9DF-EC1B3F995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9AD9806-DCE3-D15F-FDCE-226FA7641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26EB24C-F70B-FE24-F235-E2BEE8000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020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8E1892E-7BE2-2C84-1954-2EF8776D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9EFABCA-4F18-ADE9-C33C-DC2D7B505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6F7E1F7-62E2-47E7-8BE7-B325ECDE4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42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5F4E654-C961-D804-FA4B-DB01F352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A365EE40-54A1-28BA-FFE6-99B9CDE945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4BDD9DFE-8024-546F-8B04-265D466E0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206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8493EB9-E017-E7E3-7308-0E5624A6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398B115-A074-D14A-1A22-4354BDDC31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5118CB5-4455-F0B2-6F3B-0F1ED0B7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45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9DC6384-CAF5-22DE-1184-4A7E8257D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9C841D7A-D3D4-051C-A451-8E2101956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CAFE2777-92B8-8EEA-A045-B35C5CF9B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82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81DF097-EF18-8D92-2F15-FBCA81D3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FE581AA-3793-C543-A6A8-B3646226E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9D8F1766-0ED9-C48D-049C-B304393B0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7F8AAC4-117F-CAB7-6CDC-681B09F7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34F7CF-8266-02FA-85D3-59D25B73E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140884B-CE5F-74E3-475F-B4C31B295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480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6BFDEA2-F51B-8C59-D33E-68E26995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F9EB3CCD-CE2E-FB95-5E73-CA18720B7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3C3CAB3-BA45-C967-EFBE-D3A4323AA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47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48C3420-65FF-0DCE-E640-D142DE239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F75BC30-24C5-9690-2A62-43FCAFDAE1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7353D3C-4DB9-2828-4851-7B6FF403F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428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9CFD7F0-4446-D0D0-8B70-15816D2BA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40E00E5F-5C0C-4589-CEF6-3989F14AA2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6D4B7B6-2AEA-77F1-5058-E0016A2B1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617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134A0390-C3FB-AB6D-782B-64503304C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293BF23-6E34-295A-7E26-5AF7AEA1C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F079791E-C492-D120-CB9D-474DF520B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432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264C37F-9A55-C5B0-4E48-9D444E098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06CB8A0-AE41-C079-BCFB-A1CDA1AC6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E2629513-AC5A-C708-ACB9-6DBDA3E68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92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7624E24-E281-EAF8-4885-537C1B4D8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F333868D-EC12-40FD-1273-F72992C01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C0560FE-4D7B-CEB5-5EB9-9F7B43482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073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052CEFA7-A313-1A49-17B5-3CFECC7EB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670108-27F2-1A1B-C7D7-76CD1ACF0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84B574A-AE95-F55A-2DD4-BDD75DC28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393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59BE5C0-EDD7-7C94-1DF1-13F14DDB9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62C3BFC8-2F30-9B0D-8E77-1EF2B25F0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67C8A49C-801A-18A9-432B-A3C017462C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7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479CB23A-A33F-100F-473B-035BD2DF5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7CAC1B18-AFA4-BF00-2409-8FF67EA1D0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30F2A795-54D3-29E4-6831-77BCEFA1F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77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898950D6-4C27-B7A7-C386-801C3305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C9773C0-1B3A-3531-DA21-F7DC706B9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1EE284F2-0EDE-F90F-D034-F12E4B2ED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36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23590C5-26A1-0397-EDC6-3468CE18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9EE08A8-768F-0F66-F206-DE14422205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706BDC1C-4EAF-1098-221E-6C4625604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4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49281-05EF-770A-60B7-4F3A42C1D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" y="2413346"/>
            <a:ext cx="1941689" cy="1966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E7FC0A-9EE2-9A31-DEAE-ABF95324F021}"/>
              </a:ext>
            </a:extLst>
          </p:cNvPr>
          <p:cNvSpPr txBox="1"/>
          <p:nvPr/>
        </p:nvSpPr>
        <p:spPr>
          <a:xfrm>
            <a:off x="90311" y="4380089"/>
            <a:ext cx="4154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6:20 PM Start Time!!!!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Showcases, Labs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F6F7F8"/>
                </a:solidFill>
              </a:rPr>
              <a:t>Hacky Hours (ad hoc) - Rotating Local Bars:</a:t>
            </a:r>
            <a:r>
              <a:rPr lang="en-US" sz="1600" dirty="0">
                <a:solidFill>
                  <a:srgbClr val="F6F7F8"/>
                </a:solidFill>
              </a:rPr>
              <a:t> Informal happy hours at local spots; meet, discuss, and relax.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at 5PM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WTF is </a:t>
            </a:r>
            <a:r>
              <a:rPr lang="en-US" dirty="0" err="1">
                <a:solidFill>
                  <a:srgbClr val="F6F7F8"/>
                </a:solidFill>
              </a:rPr>
              <a:t>LangChain</a:t>
            </a:r>
            <a:r>
              <a:rPr lang="en-US" dirty="0">
                <a:solidFill>
                  <a:srgbClr val="F6F7F8"/>
                </a:solidFill>
              </a:rPr>
              <a:t> ?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3855C13-6276-A4A0-07A8-72F3CD5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750D8F68-03DF-B2D2-2E8E-729E5E532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🚀 </a:t>
            </a: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LangGraph</a:t>
            </a: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 1.0 - Coming Soon</a:t>
            </a:r>
            <a:b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</a:b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AC0A0CFB-8B96-9571-7945-5887401537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3DA5BD0-B4CB-EB9D-E62A-A7F4800FC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Enhanced Type Safety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 Better type hinting and configuration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Improved Pre-</a:t>
            </a: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builts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"Create React Agent" being renamed to "Create Agent"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Better supervisor and swarm implementations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Production Insights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 Automated clustering and trace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Smoother Developer Experience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 Addressing friction points and papercuts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7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0CBA917F-BB45-ECFA-49A9-392BD80EC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554B635-9490-EF79-4FF7-0BC04916BE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🔧 </a:t>
            </a: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LangChain</a:t>
            </a: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 1.0 - Next Generation</a:t>
            </a:r>
            <a:b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</a:b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07DC31D6-AB20-C673-D637-0DBC566E4D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3E43FCD-E348-3579-AAA2-8F28CE22D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Standardized I/O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Universal input/output formats for all LLM providers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Enhanced Outputs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First-class support for citations, reasoning, and image generation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Better Integration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Improved stability across all integration packages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Seamless Developer Experience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Reducing complexity and improving performance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8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FD8E2604-DCD3-4721-FA39-998BDB3A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852FEB8-9554-54C5-9AB6-56CDB03369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LangSmith</a:t>
            </a: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 - New Compliance &amp; Features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E8B3605-C21D-AD0D-9C37-9633949100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36F6AD83-5ED7-A24C-7F95-FE3C46943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✅ GDPR Compliance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Now fully implemented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Multi-modal Support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Enhanced token management for various content types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Trace Discovery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Working on clustering and summarization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LM-as-Judge Workflows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Easier setup for automated evaluation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Production Analytics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Better insights and monitoring capabilities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8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2B37B355-CC48-8E40-F546-E87695CE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F9834DF-56D4-8AE3-CD17-8B90FD7A4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🤖 New Tools &amp; Platforms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5491C994-158A-EB03-E941-623DA4D457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A1C9CA3-CEB4-A3DC-1FB7-55C21140E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Deep Research Examples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Advanced research agent implementations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Async Coding Agent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Cloud-hosted development assistance (similar to Codex)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Open Agent Platform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Community-driven agent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MCP Server Integration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Better development environment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Voice Application Support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Reference templates for TTS/STT integration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77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BAF8C95-8CC0-F295-8527-0CC4F5F3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34EF1D5-4341-BF48-28BA-781C27F811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🏢 Security Certifications &amp; Enterprise Focus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9070EB3-DD01-D6D3-445A-4B103F5DFDB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A298AC2C-6998-B983-D8F3-A4453393B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Compliance Achievements:</a:t>
            </a:r>
            <a:endParaRPr lang="en-US" sz="1400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SOC 2 Compliant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 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HIPAA Compliant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 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GDPR Compliant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 ✅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Enterprise Initiatives:</a:t>
            </a:r>
            <a:endParaRPr lang="en-US" sz="1400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Reference Architectures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Discussion ongoing for FedRAMP and deployment patterns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Design Partnership Program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Seeking partners for optimization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Industry-Ready Solutions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Strong compliance posture for regulated industries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0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D27511A-7E76-E188-ED10-BD2FE77F1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42D936F-E5B9-4EA7-85FB-99196AFED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👥 Community-Driven Development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F7EFEA7C-4057-7735-D4DE-0E11765949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99A7EFA1-23BB-092C-71CA-FD987535D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Ambassador Program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Active feedback integration from developer community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Developer Onboarding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Improved documentation and Cursor integration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Open Source Focus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Community contributions and collaborative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Design Partnerships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Working directly with users on optimization features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5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81A87ECB-FE4D-1FCB-356F-673E7476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6FE1630-521C-D4BC-C8A9-B52659D68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🎯 Strategic Direction for 2025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CE02702F-E736-69A1-AB76-E12F891C0D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58D14EDC-E42D-6CA6-0D0B-2868D5E4A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Stability Focus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Minimizing breaking changes while adding powerful features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Community-Driven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Active feedback integration from ambassador program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Enterprise-Ready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Strong compliance posture for regulated industries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Developer Experience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Significant investments in tooling and documentation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Platform Maturity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Evolution into comprehensive AI development ecosystem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2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Intros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AIMUG Independence Day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News – </a:t>
            </a:r>
            <a:r>
              <a:rPr lang="en-US" sz="1400" b="1" dirty="0" err="1">
                <a:solidFill>
                  <a:srgbClr val="F6F7F8"/>
                </a:solidFill>
              </a:rPr>
              <a:t>LangChain</a:t>
            </a:r>
            <a:r>
              <a:rPr lang="en-US" sz="1400" b="1" dirty="0">
                <a:solidFill>
                  <a:srgbClr val="F6F7F8"/>
                </a:solidFill>
              </a:rPr>
              <a:t> Ambassadors Meeting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Talks – Fastlane Worker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 – Cloudflare Containers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 – Cursor AI Slack Integration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Thunderstorm Talk – </a:t>
            </a:r>
            <a:r>
              <a:rPr lang="en-US" sz="1400" b="1" dirty="0" err="1">
                <a:solidFill>
                  <a:srgbClr val="F6F7F8"/>
                </a:solidFill>
              </a:rPr>
              <a:t>EmoJourn</a:t>
            </a:r>
            <a:r>
              <a:rPr lang="en-US" sz="1400" b="1" dirty="0">
                <a:solidFill>
                  <a:srgbClr val="F6F7F8"/>
                </a:solidFill>
              </a:rPr>
              <a:t> – </a:t>
            </a:r>
            <a:r>
              <a:rPr lang="en-US" sz="1400" b="1" dirty="0" err="1">
                <a:solidFill>
                  <a:srgbClr val="F6F7F8"/>
                </a:solidFill>
              </a:rPr>
              <a:t>LangChain</a:t>
            </a:r>
            <a:r>
              <a:rPr lang="en-US" sz="1400" b="1" dirty="0">
                <a:solidFill>
                  <a:srgbClr val="F6F7F8"/>
                </a:solidFill>
              </a:rPr>
              <a:t> Project</a:t>
            </a:r>
            <a:endParaRPr lang="en-US" sz="600" b="1" dirty="0">
              <a:solidFill>
                <a:srgbClr val="F6F7F8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Showcase – AI Software Testing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Wrap up and after party upstairs at The Tavern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516D776-8B6C-4B7F-EB40-07902A43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527F2940-B8FB-DB28-E786-373107EB1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💡 Impact on Development Workflow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422E887-9D42-D2A9-5999-A742EFA88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7B094E5E-94D7-0433-A602-211F9F595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Faster Development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Improved tooling and pre-built components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Better Debugging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Enhanced tracing and analytics in </a:t>
            </a:r>
            <a:r>
              <a:rPr lang="en-US" sz="1400" b="0" i="0" dirty="0" err="1">
                <a:solidFill>
                  <a:srgbClr val="CCCCCC"/>
                </a:solidFill>
                <a:effectLst/>
                <a:latin typeface="-apple-system"/>
              </a:rPr>
              <a:t>LangSmith</a:t>
            </a:r>
            <a:endParaRPr lang="en-US" sz="1400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Enterprise Adoption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Compliance features enable broader organizational use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Community Resources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More examples, templates, and community-driven tools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Future-Proof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Stable APIs with backward compatibility focus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8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CF5C819B-A3D8-FFA9-1A42-E3538BA1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EFAAD87-8E52-D783-57C4-2A1417716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BF3B689F-B98C-48D0-29D2-8C44614ADC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7E3C5CC-E75B-13B0-CA49-7A800D4E1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Fastlane Worker - Orlie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CloudFlare</a:t>
            </a:r>
            <a:r>
              <a:rPr lang="en-US" sz="1400" dirty="0">
                <a:solidFill>
                  <a:schemeClr val="bg1"/>
                </a:solidFill>
              </a:rPr>
              <a:t> Containers – Collier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Slack + Cursor – Joseph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EmoJourn</a:t>
            </a:r>
            <a:r>
              <a:rPr lang="en-US" sz="1400" dirty="0">
                <a:solidFill>
                  <a:schemeClr val="bg1"/>
                </a:solidFill>
              </a:rPr>
              <a:t>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learning - Robert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87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4B93A6C1-7657-579C-2718-A211D81AD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BFBDE25D-6ECD-C50A-5903-AB03D9478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F26ED563-6F3B-C0C5-65F9-380082F44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E5C4807-1FBE-3606-AC76-4C480AD0E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Fastlane Worker - Orlie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09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931C60C1-C89D-7586-710E-3780F6DA8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B1E5916-CFE1-8A5B-7D30-ACF73DC8E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5A56775F-BB7F-ACAA-57F1-AA88D25C1A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BE251ADA-118E-2BB4-E864-887FB4374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CloudFlare</a:t>
            </a:r>
            <a:r>
              <a:rPr lang="en-US" sz="1400" dirty="0">
                <a:solidFill>
                  <a:schemeClr val="bg1"/>
                </a:solidFill>
              </a:rPr>
              <a:t> Containers – Collier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34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912AD798-01CE-5670-30FA-7E6C83DE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20FBDA8-BD92-F45E-70E9-49068D3D7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6F4B6B6B-1126-91CC-4EB8-9ECEEBC180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3B5F6D58-F342-C344-0825-43511C705A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Slack + Cursor – Joseph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017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63422936-3789-A849-9001-9EB46995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2CF3B24D-CE69-2261-FE33-360EFD278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6CAF4E8B-F38D-5C81-A5F3-3CC2A3E920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32F1526-CDCB-E95A-DF5C-BD8A6CC8A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EmoJourn</a:t>
            </a:r>
            <a:r>
              <a:rPr lang="en-US" sz="1400" dirty="0">
                <a:solidFill>
                  <a:schemeClr val="bg1"/>
                </a:solidFill>
              </a:rPr>
              <a:t>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learning - Robert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53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8DCEA357-9A4B-A45E-B0E5-466103C98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37204D8-D918-07BB-1D10-96B02BA87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112A3AE-82BB-A746-9014-D6B9F8DC63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65837A0D-2CBD-A13B-E5A1-5127A8AF3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MCP Tox Testing (or more) – Ryan Booth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9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40154BDF-7BFB-475E-E919-1A63B3D1B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9FA36E19-4617-F48F-BDA8-11367CD6C4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 – Ryan Booth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7ED25130-BD54-1469-64DD-F079E35508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7D280F8-3D06-CAC2-49C3-CC3F47152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MCP Tox Testing – Ryan Booth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26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6417C34F-270D-22BB-5DB7-0A39795E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125725C4-F68D-2258-79F8-97E8AB411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Open AIMUG.ORG – Docs – July 2025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4EC72-47B9-64B0-56CE-B0FC65C61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Aimug.org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Learn</a:t>
            </a:r>
          </a:p>
          <a:p>
            <a:r>
              <a:rPr lang="en-US" dirty="0">
                <a:solidFill>
                  <a:schemeClr val="bg1"/>
                </a:solidFill>
              </a:rPr>
              <a:t>July 2025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4D7A74-4774-CDD9-9575-CA7A8566A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7" y="2571750"/>
            <a:ext cx="1968500" cy="199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CEDBC-F54B-DD50-7779-D5FDB9A38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584" y="1309510"/>
            <a:ext cx="6304716" cy="325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Cosmic – July 22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34D95-E242-4ED1-B086-FCB6B3F13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7" y="1017725"/>
            <a:ext cx="6448329" cy="36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F62EEBE7-6CD6-A871-CF32-964E14594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B6CD66CB-1327-8406-8747-FB677E0C2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AIMUG - Member Supported</a:t>
            </a:r>
            <a:endParaRPr dirty="0">
              <a:solidFill>
                <a:srgbClr val="F6F7F8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681E3C-FF8E-180A-E980-FC653F11D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970750"/>
              </p:ext>
            </p:extLst>
          </p:nvPr>
        </p:nvGraphicFramePr>
        <p:xfrm>
          <a:off x="311700" y="1286260"/>
          <a:ext cx="5397672" cy="3413760"/>
        </p:xfrm>
        <a:graphic>
          <a:graphicData uri="http://schemas.openxmlformats.org/drawingml/2006/table">
            <a:tbl>
              <a:tblPr/>
              <a:tblGrid>
                <a:gridCol w="1349418">
                  <a:extLst>
                    <a:ext uri="{9D8B030D-6E8A-4147-A177-3AD203B41FA5}">
                      <a16:colId xmlns:a16="http://schemas.microsoft.com/office/drawing/2014/main" val="3297267566"/>
                    </a:ext>
                  </a:extLst>
                </a:gridCol>
                <a:gridCol w="1349418">
                  <a:extLst>
                    <a:ext uri="{9D8B030D-6E8A-4147-A177-3AD203B41FA5}">
                      <a16:colId xmlns:a16="http://schemas.microsoft.com/office/drawing/2014/main" val="1584589995"/>
                    </a:ext>
                  </a:extLst>
                </a:gridCol>
                <a:gridCol w="1349418">
                  <a:extLst>
                    <a:ext uri="{9D8B030D-6E8A-4147-A177-3AD203B41FA5}">
                      <a16:colId xmlns:a16="http://schemas.microsoft.com/office/drawing/2014/main" val="891364091"/>
                    </a:ext>
                  </a:extLst>
                </a:gridCol>
                <a:gridCol w="1349418">
                  <a:extLst>
                    <a:ext uri="{9D8B030D-6E8A-4147-A177-3AD203B41FA5}">
                      <a16:colId xmlns:a16="http://schemas.microsoft.com/office/drawing/2014/main" val="2498287417"/>
                    </a:ext>
                  </a:extLst>
                </a:gridCol>
              </a:tblGrid>
              <a:tr h="279805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9268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Cameron Rohn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Jeff Linwood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Robert (Muzz)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Ryan Booth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18620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Christopher Ewing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John Van Lowe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Nate Little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Sal Castoro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34948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Colin Best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Joseph Fluckiger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Orlando Kalossakas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Scott Askinosie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540633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Colin McNamara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Kaiwalya Joshi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R Sarasa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Wendy Schorn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745762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Collier 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Karim Lalani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Riccardo Pirruccio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Zack Angelo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61995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Hutch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Enbach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Miguel Lucero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Roberto Fuentes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8370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B17A53D-8BB0-1F0D-9F32-A5D854EF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480" y="240107"/>
            <a:ext cx="1555235" cy="15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3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627B6C6D-A015-8938-EC58-E964C0AA1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4B59F2B4-B913-109B-6A3E-31FD50353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AIMUG – Independence Day Drive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FAC83-9659-4556-25AD-59CA928F5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79157"/>
            <a:ext cx="4194397" cy="3947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CAD06-FFCE-E040-0C87-F8125401E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056" y="3739979"/>
            <a:ext cx="1111936" cy="11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2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Corporate Underwriters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Center for Government and Civil Services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LangChain</a:t>
            </a:r>
            <a:r>
              <a:rPr lang="en-US" sz="1400" b="1" dirty="0">
                <a:solidFill>
                  <a:schemeClr val="bg1"/>
                </a:solidFill>
              </a:rPr>
              <a:t> AI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Always Cool AI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617E1-1B09-91BE-992B-DA88B0A1C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765" y="240107"/>
            <a:ext cx="1555235" cy="1555235"/>
          </a:xfrm>
          <a:prstGeom prst="rect">
            <a:avLst/>
          </a:prstGeom>
        </p:spPr>
      </p:pic>
      <p:pic>
        <p:nvPicPr>
          <p:cNvPr id="7" name="Picture 6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AEE3AE99-7637-8B6C-9B4F-97885ECDF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050210"/>
            <a:ext cx="4248813" cy="104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C5823ACF-D117-B0AF-4BE2-EFC97E1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36C26E2D-D249-1863-5F16-0C49E478B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D22CFBD6-50FF-3B5E-9213-ACD9FAEAF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AI Focusing on Ethical AI across industries such as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Founding Member: Austin LangChain AIMUG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50% Developer </a:t>
            </a:r>
            <a:r>
              <a:rPr lang="en-US" sz="1400" dirty="0">
                <a:solidFill>
                  <a:schemeClr val="bg1"/>
                </a:solidFill>
              </a:rPr>
              <a:t>Consulting Engineer, Cloud Builder, Casual 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5BC-6A26-4942-2AA4-F43FEBD8A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61" y="3456570"/>
            <a:ext cx="734660" cy="7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1300+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lang="en-US"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79541</TotalTime>
  <Words>1039</Words>
  <Application>Microsoft Macintosh PowerPoint</Application>
  <PresentationFormat>On-screen Show (16:9)</PresentationFormat>
  <Paragraphs>184</Paragraphs>
  <Slides>31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-apple-system</vt:lpstr>
      <vt:lpstr>Arial</vt:lpstr>
      <vt:lpstr>Simple Light</vt:lpstr>
      <vt:lpstr>PowerPoint Presentation</vt:lpstr>
      <vt:lpstr>Todays Agenda</vt:lpstr>
      <vt:lpstr>Open AIMUG.ORG – Docs – July 2025</vt:lpstr>
      <vt:lpstr>AIMUG - Member Supported</vt:lpstr>
      <vt:lpstr>AIMUG – Independence Day Drive</vt:lpstr>
      <vt:lpstr>Corporate Underwriters</vt:lpstr>
      <vt:lpstr>HI , I’m Colin McNamara</vt:lpstr>
      <vt:lpstr>Who we are</vt:lpstr>
      <vt:lpstr>Learning in the Open – "Be Cool to Each Other" ✌️</vt:lpstr>
      <vt:lpstr>Where and when we meet 🌟📅</vt:lpstr>
      <vt:lpstr>Where to Connect &amp; Stay Updated 📲</vt:lpstr>
      <vt:lpstr>WTF is LangChain ?</vt:lpstr>
      <vt:lpstr>🚀 LangGraph 1.0 - Coming Soon </vt:lpstr>
      <vt:lpstr>🔧 LangChain 1.0 - Next Generation  </vt:lpstr>
      <vt:lpstr>LangSmith - New Compliance &amp; Features</vt:lpstr>
      <vt:lpstr>🤖 New Tools &amp; Platforms</vt:lpstr>
      <vt:lpstr>🏢 Security Certifications &amp; Enterprise Focus</vt:lpstr>
      <vt:lpstr>👥 Community-Driven Development</vt:lpstr>
      <vt:lpstr>🎯 Strategic Direction for 2025</vt:lpstr>
      <vt:lpstr>💡 Impact on Development Workflow</vt:lpstr>
      <vt:lpstr>Lightning Talks!</vt:lpstr>
      <vt:lpstr>Lightning Talks!</vt:lpstr>
      <vt:lpstr>Lightning Talks!</vt:lpstr>
      <vt:lpstr>Lightning Talks!</vt:lpstr>
      <vt:lpstr>Lightning Talks!</vt:lpstr>
      <vt:lpstr>Showcase</vt:lpstr>
      <vt:lpstr>Showcase – Ryan Booth</vt:lpstr>
      <vt:lpstr>RGC-3000 and Tavern After Party </vt:lpstr>
      <vt:lpstr>PowerPoint Presentation</vt:lpstr>
      <vt:lpstr>Finding US - ACC RGC-3000</vt:lpstr>
      <vt:lpstr>Next Event – Hacky Hour at Kinda Cosmic – July 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28</cp:revision>
  <dcterms:modified xsi:type="dcterms:W3CDTF">2025-07-02T22:04:23Z</dcterms:modified>
</cp:coreProperties>
</file>